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Gelasio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85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13E5-CF85-A909-95BF-9419A4D3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D2EB1-9537-7D3A-2F53-B7813058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DE74F-5FD6-6E15-3B6F-3C28700D2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0564-3F70-DE0E-69CD-1F8963CB9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an Algorithmic Equity Selection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a robust, multi-phase approach to constructing an algorithmic equity-selection system. Our goal is to leverage fundamental analysis with advanced AI and real-time sentiment to identify high-potential equities in the Nifty 500 universe.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584DE-6B38-76AD-2F11-24ECE04E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366" y="794147"/>
            <a:ext cx="7865269" cy="91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The Foundation - Rules-Based Filtering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39366" y="1989177"/>
            <a:ext cx="800219" cy="343257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48903" y="2043946"/>
            <a:ext cx="58114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1530906" y="1981557"/>
            <a:ext cx="1227892" cy="358497"/>
          </a:xfrm>
          <a:prstGeom prst="roundRect">
            <a:avLst>
              <a:gd name="adj" fmla="val 6115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648063" y="2043946"/>
            <a:ext cx="99357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39366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39366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286000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450306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4868" y="3276124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4868" y="3671054"/>
            <a:ext cx="3430310" cy="1460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the collection of the Nifty 500 universe and their last five years of financial statements, ensuring data integrity from official sources or Python libraries.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663321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4663321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9955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74262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68823" y="3276124"/>
            <a:ext cx="231255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Filtering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68823" y="3671054"/>
            <a:ext cx="3430310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hard-coded logic to filter for quality. This acts as a gatekeeper, eliminating undesirable companies from the investment universe.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9366" y="5794058"/>
            <a:ext cx="7865269" cy="1641396"/>
          </a:xfrm>
          <a:prstGeom prst="roundRect">
            <a:avLst>
              <a:gd name="adj" fmla="val 668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39366" y="5771198"/>
            <a:ext cx="7865269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4298037" y="5520095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4462343" y="5657017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44868" y="6250662"/>
            <a:ext cx="273712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Quality Universe Output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44868" y="6645592"/>
            <a:ext cx="745426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filtering process significantly narrows the selection, yielding a 'Quality Universe' of approximately 50-60 high-quality stocks for further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3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Non AI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69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initial filter employs strict financial metrics to ensure we are only considering fundamentally sound companies. These criteria are designed to identify financially healthy and stable businesses.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20604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91733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 on Equity (ROE) &gt; 15%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5669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superior profitability and efficient capital utilisation.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43776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391733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11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Debt-to-Equity &lt; 1.0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6023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Indicates prudent financial management and lower leverage risk.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66948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391733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Positive Operating Cash Flow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9566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Confirms the company generates sufficient cash from its core operations.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273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criteria are crucial for eliminating 'noise' and mitigating the risks associated with speculative or financially distressed entities, forming a solid foundation for subsequent phases.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B5FE73-5CCD-28F5-77BA-E7B76A358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7923" y="752481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4524" y="713303"/>
            <a:ext cx="9270087" cy="50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The Intelligence - AI &amp; Live Sentiment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954524" y="1625918"/>
            <a:ext cx="902375" cy="377785"/>
          </a:xfrm>
          <a:prstGeom prst="roundRect">
            <a:avLst>
              <a:gd name="adj" fmla="val 638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75134" y="1686163"/>
            <a:ext cx="6611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2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1957388" y="1618298"/>
            <a:ext cx="1457444" cy="393025"/>
          </a:xfrm>
          <a:prstGeom prst="roundRect">
            <a:avLst>
              <a:gd name="adj" fmla="val 6141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085618" y="1686163"/>
            <a:ext cx="120098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INTELLIGENCE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54524" y="2237542"/>
            <a:ext cx="127213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phase integrates artificial intelligence and real-time data to predict price action based on both quantitative metrics and dynamic market events.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954524" y="5311735"/>
            <a:ext cx="12721352" cy="2286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411855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319706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327249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1856423" y="3107174"/>
            <a:ext cx="313372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155621" y="3542109"/>
            <a:ext cx="4535448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 live data streams via Websocket for price ticks and corporate announcements, and REST APIs for news sentiment.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006465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579167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86710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4367570" y="6116241"/>
            <a:ext cx="330053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Scoring Module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3750112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Utilise an NLP model, such as FinBERT, to process news headlines and assign a sentiment score from -1 (Negative) to +1 (Positive).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600956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838616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46159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6630472" y="3107174"/>
            <a:ext cx="396371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Scoring Integration (AI Ranker)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6344603" y="3542109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Feed a sophisticated AI model (e.g., XGBoost or Random Forest) with fundamental ranks, technical patterns, and news sentiment.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11195566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098077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105620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9668470" y="6116241"/>
            <a:ext cx="30770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Probability Score Output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8939213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AI model generates a 'Probability Score' (0-100) indicating the likelihood of outperformance over the Nifty 50 in the next 30-60 days.</a:t>
            </a:r>
            <a:endParaRPr lang="en-US" sz="15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0F2EFC-5D9C-D874-21E7-850D98D7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545234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9163" y="413742"/>
            <a:ext cx="7028140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Pipelines: Capturing Market Pulse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29163" y="1122878"/>
            <a:ext cx="1998583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Websocket Connection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829163" y="1486257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direct, persistent connection for instantaneous data flow. This allows us to capture: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29163" y="2067520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price ticks for immediate volatility detection.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829163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corporate announcements (mergers, earnings) impacting stock movements.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63" y="2957036"/>
            <a:ext cx="4312920" cy="43129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699" y="1122878"/>
            <a:ext cx="1956197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REST API (Sentiment)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5699" y="1486257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robust interface for pulling structured news data, focusing on: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699" y="1840706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News headlines from key Indian financial media (e.g., Economic Times, MoneyControl).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699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Gathering critical information for sentiment analysis without delay.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99" y="2957036"/>
            <a:ext cx="4312920" cy="43129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829163" y="7589044"/>
            <a:ext cx="89719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pipelines are critical for feeding our AI with timely information, ensuring our predictions are based on the freshest market intelligence.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C7F13-9E40-E070-6FE1-7D07A296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49672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8530" y="416243"/>
            <a:ext cx="8667988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Master Algorithm: Final Ranking Formula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28530" y="1191816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core equation precisely blends the long-term financial health of companies with dynamic, real-time market intelligence to generate our definitive stock ranking.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528530" y="1867376"/>
            <a:ext cx="9573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30" y="1867376"/>
            <a:ext cx="9573220" cy="2471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28530" y="2306003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assigning a higher weight to the AI-driven score, we ensure our selections are agile and responsive to immediate market shifts, while still grounded in fundamental strength derived from our robust initial filtering.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20" y="2960370"/>
            <a:ext cx="6456521" cy="4852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23716" y="5151126"/>
            <a:ext cx="1177491" cy="80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Formula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485166" y="6369154"/>
            <a:ext cx="1751728" cy="80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Sentiment/Price Score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485166" y="7253469"/>
            <a:ext cx="1751728" cy="21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0.6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378306" y="6396078"/>
            <a:ext cx="1751728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Score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378306" y="7011150"/>
            <a:ext cx="1751728" cy="430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Combined weighted result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07803" y="3320719"/>
            <a:ext cx="1799593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Fundamental Rank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407803" y="3935791"/>
            <a:ext cx="1799593" cy="21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0.4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FDA111-E586-8EEA-32F7-BEAE26E9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026" y="7350775"/>
            <a:ext cx="195289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741759"/>
            <a:ext cx="7706678" cy="1026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Portfolio Construction: Optimised Selection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8661" y="2076212"/>
            <a:ext cx="7706678" cy="1557457"/>
          </a:xfrm>
          <a:prstGeom prst="roundRect">
            <a:avLst>
              <a:gd name="adj" fmla="val 197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41521" y="2099072"/>
            <a:ext cx="821293" cy="1511737"/>
          </a:xfrm>
          <a:prstGeom prst="roundRect">
            <a:avLst>
              <a:gd name="adj" fmla="val 4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98220" y="2662476"/>
            <a:ext cx="307896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68078" y="2304336"/>
            <a:ext cx="28345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10 Stock Selection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68078" y="2748320"/>
            <a:ext cx="642913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autonomously selects the ten highest-ranked stocks based on the Master Algorithm's final scores.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3E1F45-8BBF-B31A-8B82-E49EB1B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61" y="379566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2D2755-6C39-AF59-B9B2-8E00F558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06" y="-40040"/>
            <a:ext cx="15081812" cy="830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C677-319E-6BC2-6782-0FFBBDE5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7427DC-3FF4-7DE5-74CC-01FE41C7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" y="937550"/>
            <a:ext cx="13198397" cy="326593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FB618B97-0499-D8BA-BC25-350DE001CDA6}"/>
              </a:ext>
            </a:extLst>
          </p:cNvPr>
          <p:cNvSpPr/>
          <p:nvPr/>
        </p:nvSpPr>
        <p:spPr>
          <a:xfrm>
            <a:off x="9225023" y="2403199"/>
            <a:ext cx="4849792" cy="4414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Monthly Performance Review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estimated time to market is ~6 months for an MVP launch.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1-3: Design and Phase 1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4: Phase 2 AI/NLP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5-6: Integration and Testing.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phased approach is proposed: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Launch (Month 6): Basic screener for early revenue.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 (Month 9): Release AI scores as a premium feature.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3 (Month 12): Add real-time sentiment and automation features.</a:t>
            </a: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9BE120-5234-4F6D-0C8A-8B58549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6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</TotalTime>
  <Words>721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Gelasio Semi Bold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ABHINAV V SUNIL</dc:creator>
  <cp:lastModifiedBy>ABHINAV V SUNIL</cp:lastModifiedBy>
  <cp:revision>5</cp:revision>
  <dcterms:created xsi:type="dcterms:W3CDTF">2026-01-21T17:46:00Z</dcterms:created>
  <dcterms:modified xsi:type="dcterms:W3CDTF">2026-01-22T15:40:35Z</dcterms:modified>
</cp:coreProperties>
</file>